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pdf" ContentType="application/pdf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5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3" r:id="rId27"/>
    <p:sldId id="281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Lucida Grande" charset="0"/>
        <a:ea typeface="ヒラギノ角ゴ Pro W3" charset="-128"/>
        <a:cs typeface="ヒラギノ角ゴ Pro W3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903" autoAdjust="0"/>
    <p:restoredTop sz="90929"/>
  </p:normalViewPr>
  <p:slideViewPr>
    <p:cSldViewPr>
      <p:cViewPr varScale="1">
        <p:scale>
          <a:sx n="91" d="100"/>
          <a:sy n="91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CBBA7-A369-44BB-AB02-0A137608BE57}" type="datetimeFigureOut">
              <a:rPr lang="en-US" smtClean="0"/>
              <a:pPr/>
              <a:t>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9FF3C-4372-4603-B0FA-A7B52F58C3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079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9FF3C-4372-4603-B0FA-A7B52F58C3C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04693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9FF3C-4372-4603-B0FA-A7B52F58C3C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4693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N-Regular-RO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image" Target="../media/image29.jpe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www.rorec.ro/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://www.rorec.ro/ro/patrula-de-reciclar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df"/><Relationship Id="rId5" Type="http://schemas.openxmlformats.org/officeDocument/2006/relationships/hyperlink" Target="mailto:patruladereciclare@rorec.org" TargetMode="External"/><Relationship Id="rId4" Type="http://schemas.openxmlformats.org/officeDocument/2006/relationships/hyperlink" Target="http://www.facebook.com/patruladereciclare" TargetMode="External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OOTER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410200"/>
            <a:ext cx="7621588" cy="762000"/>
          </a:xfrm>
          <a:prstGeom prst="rect">
            <a:avLst/>
          </a:prstGeom>
          <a:noFill/>
        </p:spPr>
      </p:pic>
      <p:pic>
        <p:nvPicPr>
          <p:cNvPr id="2054" name="Picture 6" descr="FOOTE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80125"/>
            <a:ext cx="9144000" cy="777875"/>
          </a:xfrm>
          <a:prstGeom prst="rect">
            <a:avLst/>
          </a:prstGeom>
          <a:noFill/>
        </p:spPr>
      </p:pic>
      <p:pic>
        <p:nvPicPr>
          <p:cNvPr id="2055" name="Picture 7" descr="afisul castigat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1752600"/>
            <a:ext cx="5334000" cy="3544888"/>
          </a:xfrm>
          <a:prstGeom prst="rect">
            <a:avLst/>
          </a:prstGeom>
          <a:noFill/>
          <a:effectLst>
            <a:outerShdw blurRad="63500" dist="35921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056" name="Picture 8" descr="header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76200"/>
            <a:ext cx="8686800" cy="142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47190" y="109028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E</a:t>
            </a:r>
            <a:r>
              <a:rPr lang="en-US" sz="3200" dirty="0" smtClean="0">
                <a:solidFill>
                  <a:srgbClr val="000000"/>
                </a:solidFill>
              </a:rPr>
              <a:t>di</a:t>
            </a:r>
            <a:r>
              <a:rPr lang="ro-RO" sz="3200" dirty="0">
                <a:solidFill>
                  <a:srgbClr val="000000"/>
                </a:solidFill>
              </a:rPr>
              <a:t>ț</a:t>
            </a:r>
            <a:r>
              <a:rPr lang="en-US" sz="3200" dirty="0" err="1" smtClean="0">
                <a:solidFill>
                  <a:srgbClr val="000000"/>
                </a:solidFill>
              </a:rPr>
              <a:t>i</a:t>
            </a:r>
            <a:r>
              <a:rPr lang="ro-RO" sz="3200" dirty="0" smtClean="0">
                <a:solidFill>
                  <a:srgbClr val="000000"/>
                </a:solidFill>
              </a:rPr>
              <a:t>a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ts val="600"/>
              </a:spcBef>
              <a:defRPr/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10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grpSp>
        <p:nvGrpSpPr>
          <p:cNvPr id="12" name="Group 2"/>
          <p:cNvGrpSpPr>
            <a:grpSpLocks/>
          </p:cNvGrpSpPr>
          <p:nvPr/>
        </p:nvGrpSpPr>
        <p:grpSpPr bwMode="auto">
          <a:xfrm>
            <a:off x="369888" y="2111375"/>
            <a:ext cx="8404225" cy="3262313"/>
            <a:chOff x="395536" y="2420888"/>
            <a:chExt cx="8404397" cy="3092929"/>
          </a:xfrm>
        </p:grpSpPr>
        <p:pic>
          <p:nvPicPr>
            <p:cNvPr id="13" name="Picture 5" descr="U:\Proiecte\Patrula de reciclare\Evaluare proiecte Patrula\Rapoarte\Hunedoara\Gradi nr 7 Deva\8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420888"/>
              <a:ext cx="2319697" cy="309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 descr="U:\Proiecte\Patrula de reciclare\Evaluare proiecte Patrula\Rapoarte\Hunedoara\Gradi nr 7 Deva\1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0236" y="2420888"/>
              <a:ext cx="2319697" cy="309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" descr="U:\Proiecte\Patrula de reciclare\Evaluare proiecte Patrula\Rapoarte\Hunedoara\Gradi nr 7 Deva\2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2420888"/>
              <a:ext cx="3924460" cy="3092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53047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47190" y="109028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E</a:t>
            </a:r>
            <a:r>
              <a:rPr lang="en-US" sz="3200" dirty="0" smtClean="0">
                <a:solidFill>
                  <a:srgbClr val="000000"/>
                </a:solidFill>
              </a:rPr>
              <a:t>di</a:t>
            </a:r>
            <a:r>
              <a:rPr lang="ro-RO" sz="3200" dirty="0">
                <a:solidFill>
                  <a:srgbClr val="000000"/>
                </a:solidFill>
              </a:rPr>
              <a:t>ț</a:t>
            </a:r>
            <a:r>
              <a:rPr lang="en-US" sz="3200" dirty="0" err="1" smtClean="0">
                <a:solidFill>
                  <a:srgbClr val="000000"/>
                </a:solidFill>
              </a:rPr>
              <a:t>i</a:t>
            </a:r>
            <a:r>
              <a:rPr lang="ro-RO" sz="3200" dirty="0" smtClean="0">
                <a:solidFill>
                  <a:srgbClr val="000000"/>
                </a:solidFill>
              </a:rPr>
              <a:t>a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ts val="600"/>
              </a:spcBef>
              <a:defRPr/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11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16" name="Picture 2" descr="U:\Proiecte\Patrula de reciclare\Evaluare proiecte Patrula\Poster\Bistrita\CSEI 1 Bistrita_Foto realizare post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87" y="1820497"/>
            <a:ext cx="7693203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55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47190" y="109028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E</a:t>
            </a:r>
            <a:r>
              <a:rPr lang="en-US" sz="3200" dirty="0" smtClean="0">
                <a:solidFill>
                  <a:srgbClr val="000000"/>
                </a:solidFill>
              </a:rPr>
              <a:t>di</a:t>
            </a:r>
            <a:r>
              <a:rPr lang="ro-RO" sz="3200" dirty="0">
                <a:solidFill>
                  <a:srgbClr val="000000"/>
                </a:solidFill>
              </a:rPr>
              <a:t>ț</a:t>
            </a:r>
            <a:r>
              <a:rPr lang="en-US" sz="3200" dirty="0" err="1" smtClean="0">
                <a:solidFill>
                  <a:srgbClr val="000000"/>
                </a:solidFill>
              </a:rPr>
              <a:t>i</a:t>
            </a:r>
            <a:r>
              <a:rPr lang="ro-RO" sz="3200" dirty="0" smtClean="0">
                <a:solidFill>
                  <a:srgbClr val="000000"/>
                </a:solidFill>
              </a:rPr>
              <a:t>a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ts val="600"/>
              </a:spcBef>
              <a:defRPr/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12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9" name="Picture 4" descr="U:\Proiecte\Patrula de reciclare\Evaluare proiecte Patrula\Poster\Hunedoara\Poster campanie col A Iancu Brad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2325" y="1852282"/>
            <a:ext cx="6535549" cy="4157662"/>
          </a:xfrm>
          <a:noFill/>
        </p:spPr>
      </p:pic>
    </p:spTree>
    <p:extLst>
      <p:ext uri="{BB962C8B-B14F-4D97-AF65-F5344CB8AC3E}">
        <p14:creationId xmlns="" xmlns:p14="http://schemas.microsoft.com/office/powerpoint/2010/main" val="238274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b="1" dirty="0" err="1" smtClean="0">
                <a:solidFill>
                  <a:srgbClr val="000000"/>
                </a:solidFill>
              </a:rPr>
              <a:t>Editia</a:t>
            </a:r>
            <a:r>
              <a:rPr lang="en-US" sz="3200" b="1" dirty="0" smtClean="0">
                <a:solidFill>
                  <a:srgbClr val="000000"/>
                </a:solidFill>
              </a:rPr>
              <a:t> 2012-2013 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286001"/>
            <a:ext cx="7772400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 Actorii</a:t>
            </a:r>
            <a:endParaRPr lang="ro-RO" sz="2000" b="1" dirty="0">
              <a:solidFill>
                <a:srgbClr val="000000"/>
              </a:solidFill>
            </a:endParaRP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ro-RO" sz="2000" dirty="0" smtClean="0">
                <a:solidFill>
                  <a:srgbClr val="000000"/>
                </a:solidFill>
              </a:rPr>
              <a:t>Organizator </a:t>
            </a:r>
            <a:r>
              <a:rPr lang="ro-RO" sz="2000" dirty="0">
                <a:solidFill>
                  <a:srgbClr val="000000"/>
                </a:solidFill>
              </a:rPr>
              <a:t>– </a:t>
            </a:r>
            <a:r>
              <a:rPr lang="ro-RO" sz="2000" dirty="0" smtClean="0">
                <a:solidFill>
                  <a:srgbClr val="000000"/>
                </a:solidFill>
              </a:rPr>
              <a:t>Asociația Română pentru Reciclare RoRec </a:t>
            </a:r>
            <a:endParaRPr lang="ro-RO" sz="2000" dirty="0">
              <a:solidFill>
                <a:srgbClr val="000000"/>
              </a:solidFill>
            </a:endParaRP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ro-RO" sz="2000" dirty="0" smtClean="0">
                <a:solidFill>
                  <a:srgbClr val="000000"/>
                </a:solidFill>
              </a:rPr>
              <a:t>Parteneri </a:t>
            </a:r>
            <a:r>
              <a:rPr lang="ro-RO" sz="2000" dirty="0">
                <a:solidFill>
                  <a:srgbClr val="000000"/>
                </a:solidFill>
              </a:rPr>
              <a:t>– primăriile locale și inspectoratele județene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ro-RO" sz="2000" dirty="0" smtClean="0">
                <a:solidFill>
                  <a:srgbClr val="000000"/>
                </a:solidFill>
              </a:rPr>
              <a:t>Participanți </a:t>
            </a:r>
            <a:r>
              <a:rPr lang="ro-RO" sz="2000" dirty="0">
                <a:solidFill>
                  <a:srgbClr val="000000"/>
                </a:solidFill>
              </a:rPr>
              <a:t>- toate instituţiile de învăţământ preşcolar, şcolar şi liceal din judeţele/localitățile în care organizatorul a încheiat parteneriate cu Inspectoratul Școlar Judeţean şi Primăria aferente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ro-RO" sz="2000" dirty="0">
                <a:solidFill>
                  <a:srgbClr val="000000"/>
                </a:solidFill>
              </a:rPr>
              <a:t>ș</a:t>
            </a:r>
            <a:r>
              <a:rPr lang="en-US" sz="2000" dirty="0" err="1">
                <a:solidFill>
                  <a:srgbClr val="000000"/>
                </a:solidFill>
              </a:rPr>
              <a:t>i</a:t>
            </a:r>
            <a:r>
              <a:rPr lang="en-US" sz="2000" dirty="0">
                <a:solidFill>
                  <a:srgbClr val="000000"/>
                </a:solidFill>
              </a:rPr>
              <a:t> care s-au </a:t>
            </a:r>
            <a:r>
              <a:rPr lang="ro-RO" sz="2000" dirty="0">
                <a:solidFill>
                  <a:srgbClr val="000000"/>
                </a:solidFill>
              </a:rPr>
              <a:t>î</a:t>
            </a:r>
            <a:r>
              <a:rPr lang="en-US" sz="2000" dirty="0" err="1">
                <a:solidFill>
                  <a:srgbClr val="000000"/>
                </a:solidFill>
              </a:rPr>
              <a:t>nscris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ro-RO" sz="2000" dirty="0">
                <a:solidFill>
                  <a:srgbClr val="000000"/>
                </a:solidFill>
              </a:rPr>
              <a:t>î</a:t>
            </a:r>
            <a:r>
              <a:rPr lang="en-US" sz="2000" dirty="0">
                <a:solidFill>
                  <a:srgbClr val="000000"/>
                </a:solidFill>
              </a:rPr>
              <a:t>n </a:t>
            </a:r>
            <a:r>
              <a:rPr lang="en-US" sz="2000" dirty="0" err="1">
                <a:solidFill>
                  <a:srgbClr val="000000"/>
                </a:solidFill>
              </a:rPr>
              <a:t>proiect</a:t>
            </a:r>
            <a:endParaRPr lang="en-US" sz="2000" dirty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0000"/>
                </a:solidFill>
              </a:rPr>
              <a:t> </a:t>
            </a:r>
            <a:r>
              <a:rPr lang="ro-RO" sz="2000" b="1" dirty="0">
                <a:solidFill>
                  <a:srgbClr val="000000"/>
                </a:solidFill>
              </a:rPr>
              <a:t>Aria de desfășurare </a:t>
            </a:r>
            <a:r>
              <a:rPr lang="ro-RO" sz="2000" dirty="0">
                <a:solidFill>
                  <a:srgbClr val="000000"/>
                </a:solidFill>
              </a:rPr>
              <a:t>– </a:t>
            </a:r>
            <a:r>
              <a:rPr lang="en-US" sz="2000" dirty="0" err="1">
                <a:solidFill>
                  <a:srgbClr val="000000"/>
                </a:solidFill>
              </a:rPr>
              <a:t>edi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 err="1">
                <a:solidFill>
                  <a:srgbClr val="000000"/>
                </a:solidFill>
              </a:rPr>
              <a:t>ie</a:t>
            </a:r>
            <a:r>
              <a:rPr lang="en-US" sz="2000" dirty="0">
                <a:solidFill>
                  <a:srgbClr val="000000"/>
                </a:solidFill>
              </a:rPr>
              <a:t> 2012</a:t>
            </a:r>
            <a:r>
              <a:rPr lang="ro-RO" sz="2000" dirty="0">
                <a:solidFill>
                  <a:srgbClr val="000000"/>
                </a:solidFill>
              </a:rPr>
              <a:t>-</a:t>
            </a:r>
            <a:r>
              <a:rPr lang="en-US" sz="2000" dirty="0">
                <a:solidFill>
                  <a:srgbClr val="000000"/>
                </a:solidFill>
              </a:rPr>
              <a:t>2013 – </a:t>
            </a:r>
            <a:r>
              <a:rPr lang="en-US" sz="2000" dirty="0" err="1">
                <a:solidFill>
                  <a:srgbClr val="000000"/>
                </a:solidFill>
              </a:rPr>
              <a:t>pe</a:t>
            </a:r>
            <a:r>
              <a:rPr lang="ro-RO" sz="2000" dirty="0">
                <a:solidFill>
                  <a:srgbClr val="000000"/>
                </a:solidFill>
              </a:rPr>
              <a:t>s</a:t>
            </a:r>
            <a:r>
              <a:rPr lang="en-US" sz="2000" dirty="0" err="1">
                <a:solidFill>
                  <a:srgbClr val="000000"/>
                </a:solidFill>
              </a:rPr>
              <a:t>te</a:t>
            </a:r>
            <a:r>
              <a:rPr lang="en-US" sz="2000" dirty="0">
                <a:solidFill>
                  <a:srgbClr val="000000"/>
                </a:solidFill>
              </a:rPr>
              <a:t> 20 de </a:t>
            </a:r>
            <a:r>
              <a:rPr lang="en-US" sz="2000" dirty="0" err="1">
                <a:solidFill>
                  <a:srgbClr val="000000"/>
                </a:solidFill>
              </a:rPr>
              <a:t>jude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>
                <a:solidFill>
                  <a:srgbClr val="000000"/>
                </a:solidFill>
              </a:rPr>
              <a:t>e</a:t>
            </a:r>
            <a:endParaRPr lang="ro-RO" sz="2000" dirty="0">
              <a:solidFill>
                <a:srgbClr val="000000"/>
              </a:solidFill>
            </a:endParaRPr>
          </a:p>
          <a:p>
            <a:pPr eaLnBrk="1" hangingPunct="1"/>
            <a:endParaRPr lang="ro-RO" sz="2000" b="1" dirty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0000"/>
                </a:solidFill>
              </a:rPr>
              <a:t> </a:t>
            </a:r>
            <a:r>
              <a:rPr lang="ro-RO" sz="2000" b="1" dirty="0">
                <a:solidFill>
                  <a:srgbClr val="000000"/>
                </a:solidFill>
              </a:rPr>
              <a:t>Perioada de desfășurare – 20 septembrie 2012– 15 iunie 2013</a:t>
            </a:r>
            <a:endParaRPr lang="ro-RO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14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3796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Aspecte organizatorice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209800"/>
            <a:ext cx="77724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o-RO" sz="2000" b="1" dirty="0" smtClean="0">
                <a:solidFill>
                  <a:srgbClr val="000000"/>
                </a:solidFill>
              </a:rPr>
              <a:t> </a:t>
            </a:r>
            <a:r>
              <a:rPr lang="ro-RO" sz="2000" b="1" dirty="0">
                <a:solidFill>
                  <a:srgbClr val="000000"/>
                </a:solidFill>
              </a:rPr>
              <a:t>Participare</a:t>
            </a:r>
          </a:p>
          <a:p>
            <a:pPr marL="342900" indent="-34290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o-RO" sz="2000" dirty="0"/>
              <a:t>Pentru a încuraja competiția între școli, înscrierea în Program va fi limitată la maximum 30 unități de învățământ/județ, iar validarea participanților se va face în ordinea înscrierii. </a:t>
            </a:r>
            <a:endParaRPr lang="en-US" sz="2000" dirty="0"/>
          </a:p>
          <a:p>
            <a:pPr marL="342900" indent="-34290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o-RO" sz="2000" dirty="0"/>
              <a:t>Fiecare unitate de învățământ va putea înscrie în Program minimum 25 de pre-școlari/elevi și maximum 35.</a:t>
            </a:r>
          </a:p>
          <a:p>
            <a:pPr marL="342900" indent="-34290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o-RO" sz="2000" dirty="0"/>
              <a:t>Unitățile de învățământ care au participat la ediția anterioară a Programului și nu au colectat cel puțin 10 kg DEEE/instituție nu vor mai putea participa la ediția 2012-2013.</a:t>
            </a:r>
          </a:p>
          <a:p>
            <a:pPr marL="800100" lvl="1" indent="-342900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ro-RO" sz="2000" dirty="0">
                <a:solidFill>
                  <a:srgbClr val="000000"/>
                </a:solidFill>
              </a:rPr>
              <a:t>Există posibilitatea participării la Programul Zona Eco (instalarea kiturilor și </a:t>
            </a:r>
            <a:r>
              <a:rPr lang="ro-RO" sz="2000" dirty="0" smtClean="0">
                <a:solidFill>
                  <a:srgbClr val="000000"/>
                </a:solidFill>
              </a:rPr>
              <a:t>desfășurarea activităților </a:t>
            </a:r>
            <a:r>
              <a:rPr lang="ro-RO" sz="2000" dirty="0">
                <a:solidFill>
                  <a:srgbClr val="000000"/>
                </a:solidFill>
              </a:rPr>
              <a:t>de colectare)</a:t>
            </a:r>
          </a:p>
          <a:p>
            <a:pPr eaLnBrk="1" hangingPunct="1">
              <a:buFont typeface="Wingdings" pitchFamily="2" charset="2"/>
              <a:buChar char="Ø"/>
            </a:pPr>
            <a:endParaRPr lang="ro-RO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15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420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Calendarul programului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286001"/>
            <a:ext cx="7772400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 </a:t>
            </a:r>
            <a:r>
              <a:rPr lang="vi-VN" sz="2000" b="1" dirty="0">
                <a:solidFill>
                  <a:srgbClr val="000000"/>
                </a:solidFill>
              </a:rPr>
              <a:t>Mai – august 2012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Stabilirea parteneriatelor cu autorităţile locale şi cu Inspectoratele Şcolare Judeţene și semnarea protocolului de colaborare;  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vi-VN" sz="2000" b="1" dirty="0">
                <a:solidFill>
                  <a:srgbClr val="000000"/>
                </a:solidFill>
              </a:rPr>
              <a:t> 20 Septembrie – 12 Octombrie 2012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Informarea unităţilor de învăţământ din județele intrate în proiect; Desemnarea profesorului coordonator (PC) al programului din fiecare instituție de învățământ – împuternicire director instituţie, trimisă către organizator prin fax sau e-mail); Prezentarea proiectului către profesorii coordonatori din instituţiile care au decis înscrierea în proiect;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16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217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Calendarul programului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286001"/>
            <a:ext cx="7772400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 </a:t>
            </a:r>
            <a:r>
              <a:rPr lang="vi-VN" sz="2000" b="1" dirty="0">
                <a:solidFill>
                  <a:srgbClr val="000000"/>
                </a:solidFill>
              </a:rPr>
              <a:t>15 octombrie – 9 noiembrie 2012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Înscrierea online a școlilor în proiect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vi-VN" sz="2000" b="1" dirty="0">
                <a:solidFill>
                  <a:srgbClr val="000000"/>
                </a:solidFill>
              </a:rPr>
              <a:t> 12-30 noiembrie 2012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Amplasarea în fiecare locație a câte unui kit de colectare DEEE și distribuirea materialelor informative și promoționale (poster, pliante, broșuri, insigne)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vi-VN" sz="2000" b="1" dirty="0">
                <a:solidFill>
                  <a:srgbClr val="000000"/>
                </a:solidFill>
              </a:rPr>
              <a:t>  30 noiembrie 2012 – 15 mai 2013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Perioada de colectare și organizare proiecte individuale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Raportarea online de către profesorii coordonatori a activităților desfășurate în cadrul programului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17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1178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Calendarul programului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362199"/>
            <a:ext cx="7772400" cy="359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o-RO" sz="2000" b="1" dirty="0" smtClean="0">
                <a:solidFill>
                  <a:srgbClr val="000000"/>
                </a:solidFill>
              </a:rPr>
              <a:t> </a:t>
            </a:r>
            <a:r>
              <a:rPr lang="vi-VN" sz="2000" b="1" dirty="0">
                <a:solidFill>
                  <a:srgbClr val="000000"/>
                </a:solidFill>
              </a:rPr>
              <a:t>16-31 mai 2013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Evaluarea activităților desfășurate de unitățile școlare care au transmis rapoarte de activitate și au colectat minim 4 kg DEEE/elev.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vi-VN" sz="2000" b="1" dirty="0">
                <a:solidFill>
                  <a:srgbClr val="000000"/>
                </a:solidFill>
              </a:rPr>
              <a:t>  1- 15 iunie 2013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Anunțarea rezultatelor proiectului, premierea câștigătorilor și distribuirea diplomelor de participare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18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2613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23900" y="116648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Materiale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483219" y="2109889"/>
            <a:ext cx="5073162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19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Picture 5" descr="Z:\Lansari &amp; Events\Campanii\Zona Eco\Visuals + fisiere de productie\Concept Zona Ec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81613"/>
            <a:ext cx="3505200" cy="483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Flyer Bateriada_Page_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1026">
            <a:off x="3769240" y="3231193"/>
            <a:ext cx="1409830" cy="302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lyer colectare becuri curbe_Page_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9581">
            <a:off x="5394241" y="3099110"/>
            <a:ext cx="1384495" cy="297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lyer DEEE Final curbe_Page_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5022">
            <a:off x="6896007" y="3148583"/>
            <a:ext cx="1383004" cy="297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33800" y="20574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o-RO" kern="0" dirty="0">
                <a:latin typeface="Arial"/>
              </a:rPr>
              <a:t>kit de colectare </a:t>
            </a:r>
            <a:r>
              <a:rPr lang="ro-RO" kern="0" dirty="0" smtClean="0">
                <a:latin typeface="Arial"/>
              </a:rPr>
              <a:t>ș</a:t>
            </a:r>
            <a:r>
              <a:rPr lang="en-US" kern="0" dirty="0" err="1" smtClean="0">
                <a:latin typeface="Arial"/>
              </a:rPr>
              <a:t>i</a:t>
            </a:r>
            <a:r>
              <a:rPr lang="en-US" kern="0" dirty="0" smtClean="0">
                <a:latin typeface="Arial"/>
              </a:rPr>
              <a:t> </a:t>
            </a:r>
            <a:r>
              <a:rPr lang="en-US" kern="0" dirty="0" err="1">
                <a:latin typeface="Arial"/>
              </a:rPr>
              <a:t>pliante</a:t>
            </a:r>
            <a:r>
              <a:rPr lang="en-US" kern="0" dirty="0">
                <a:latin typeface="Arial"/>
              </a:rPr>
              <a:t> </a:t>
            </a:r>
            <a:r>
              <a:rPr lang="ro-RO" kern="0" dirty="0">
                <a:latin typeface="Arial"/>
              </a:rPr>
              <a:t> informative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28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 err="1">
                <a:solidFill>
                  <a:schemeClr val="tx2"/>
                </a:solidFill>
                <a:latin typeface="DIN-Regular-RO" charset="0"/>
              </a:rPr>
              <a:t>Ce</a:t>
            </a:r>
            <a:r>
              <a:rPr lang="en-US" sz="3200" dirty="0">
                <a:solidFill>
                  <a:schemeClr val="tx2"/>
                </a:solidFill>
                <a:latin typeface="DIN-Regular-RO" charset="0"/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latin typeface="DIN-Regular-RO" charset="0"/>
              </a:rPr>
              <a:t>este</a:t>
            </a:r>
            <a:r>
              <a:rPr lang="ro-RO" sz="3200" dirty="0" smtClean="0">
                <a:solidFill>
                  <a:schemeClr val="tx2"/>
                </a:solidFill>
                <a:latin typeface="DIN-Regular-RO" charset="0"/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latin typeface="DIN-Regular-RO" charset="0"/>
              </a:rPr>
              <a:t>Programul</a:t>
            </a:r>
            <a:r>
              <a:rPr lang="en-US" sz="3200" dirty="0" smtClean="0">
                <a:solidFill>
                  <a:schemeClr val="tx2"/>
                </a:solidFill>
                <a:latin typeface="DIN-Regular-RO" charset="0"/>
              </a:rPr>
              <a:t> </a:t>
            </a:r>
            <a:r>
              <a:rPr lang="ro-RO" sz="3200" dirty="0" smtClean="0">
                <a:solidFill>
                  <a:schemeClr val="tx2"/>
                </a:solidFill>
                <a:latin typeface="DIN-Regular-RO" charset="0"/>
              </a:rPr>
              <a:t>P</a:t>
            </a:r>
            <a:r>
              <a:rPr lang="en-US" sz="3200" dirty="0" err="1" smtClean="0">
                <a:solidFill>
                  <a:schemeClr val="tx2"/>
                </a:solidFill>
                <a:latin typeface="DIN-Regular-RO" charset="0"/>
              </a:rPr>
              <a:t>atrula</a:t>
            </a:r>
            <a:r>
              <a:rPr lang="en-US" sz="3200" dirty="0" smtClean="0">
                <a:solidFill>
                  <a:schemeClr val="tx2"/>
                </a:solidFill>
                <a:latin typeface="DIN-Regular-RO" charset="0"/>
              </a:rPr>
              <a:t> de reciclare?</a:t>
            </a:r>
            <a:endParaRPr lang="en-US" sz="3200" dirty="0">
              <a:solidFill>
                <a:schemeClr val="tx2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2125663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just"/>
            <a:r>
              <a:rPr lang="en-US" sz="2000" dirty="0"/>
              <a:t>U</a:t>
            </a:r>
            <a:r>
              <a:rPr lang="vi-VN" sz="2000" dirty="0"/>
              <a:t>n </a:t>
            </a:r>
            <a:r>
              <a:rPr lang="vi-VN" sz="2000" b="1" dirty="0"/>
              <a:t>proiect realizat de RoRec în parteneriat cu Primăriile şi</a:t>
            </a:r>
            <a:r>
              <a:rPr lang="en-US" sz="2000" b="1" dirty="0"/>
              <a:t>/</a:t>
            </a:r>
            <a:r>
              <a:rPr lang="en-US" sz="2000" b="1" dirty="0" err="1"/>
              <a:t>sau</a:t>
            </a:r>
            <a:r>
              <a:rPr lang="vi-VN" sz="2000" b="1" dirty="0"/>
              <a:t> Inspectoratele Şcolare Judeţene </a:t>
            </a:r>
            <a:r>
              <a:rPr lang="vi-VN" sz="2000" dirty="0"/>
              <a:t>din </a:t>
            </a:r>
            <a:r>
              <a:rPr lang="en-US" sz="2000" dirty="0" err="1"/>
              <a:t>judetele</a:t>
            </a:r>
            <a:r>
              <a:rPr lang="vi-VN" sz="2000" dirty="0"/>
              <a:t> în care primăriile şi Asociaţia RoRec colaborează prin implementarea de campanii de colectare a deşeurilor de echipamente electrice şi electronice (DEEE) şi în vederea creării unei infrastructuri coerente de colectare a acestui tip de deşeuri. </a:t>
            </a:r>
            <a:endParaRPr lang="en-US" sz="2000" dirty="0"/>
          </a:p>
          <a:p>
            <a:pPr algn="just"/>
            <a:endParaRPr lang="vi-VN" sz="2000" dirty="0"/>
          </a:p>
          <a:p>
            <a:pPr algn="just"/>
            <a:r>
              <a:rPr lang="vi-VN" sz="2000" b="1" dirty="0"/>
              <a:t>Program educaţional de protecţie a mediului</a:t>
            </a:r>
            <a:r>
              <a:rPr lang="vi-VN" sz="2000" dirty="0"/>
              <a:t>, centrat pe </a:t>
            </a:r>
            <a:r>
              <a:rPr lang="vi-VN" sz="2000" b="1" dirty="0"/>
              <a:t>colectarea şi reciclarea DEEE </a:t>
            </a:r>
            <a:r>
              <a:rPr lang="vi-VN" sz="2000" dirty="0"/>
              <a:t>în unităţile de învăţământ, pentru a contribui la atingerea obiectivelor cantitative impuse de normele europene, anume de 4 kilograme/locuitor anual.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latin typeface="DIN Bold" charset="0"/>
              </a:rPr>
              <a:pPr algn="r"/>
              <a:t>2</a:t>
            </a:fld>
            <a:endParaRPr lang="en-US" sz="1400"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23900" y="1130475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Broșurile programului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362199"/>
            <a:ext cx="7772400" cy="359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20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954463" y="1960651"/>
            <a:ext cx="4198937" cy="233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Broşura pentru </a:t>
            </a:r>
            <a:r>
              <a:rPr kumimoji="0" lang="ro-RO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gradiniţă</a:t>
            </a: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– pe tipologia unei cărţi de colorat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Broşura pentru </a:t>
            </a:r>
            <a:r>
              <a:rPr kumimoji="0" lang="ro-RO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şcoala generală </a:t>
            </a: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– tip caiet de curs, care va include informaţii şi pagini libere pentru notiţe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Broşura pentru </a:t>
            </a:r>
            <a:r>
              <a:rPr kumimoji="0" lang="ro-RO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liceu</a:t>
            </a:r>
            <a:r>
              <a:rPr kumimoji="0" lang="ro-RO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– tip agendă, ce va conţine informaţii şi sfaturi utile despre colectarea DEEE 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60651"/>
            <a:ext cx="3168650" cy="412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23" y="4586893"/>
            <a:ext cx="3648075" cy="171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233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Postere, insigne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362199"/>
            <a:ext cx="7772400" cy="359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Ø"/>
            </a:pPr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21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Picture 5" descr="C:\Gabi\RoRec\Proiecte\Patrula de reciclare\Ghid de lucru\Anexe\8_13_Materiale promo\Insign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5" y="2443162"/>
            <a:ext cx="3402013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62199"/>
            <a:ext cx="4621213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123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1350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Activitățile programului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1973263"/>
            <a:ext cx="7772400" cy="39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22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615880" y="1841123"/>
            <a:ext cx="77343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vi-VN" sz="1800" b="1" dirty="0"/>
              <a:t>Colectare și activităţi derulate în perioada proiectului</a:t>
            </a:r>
          </a:p>
          <a:p>
            <a:pPr>
              <a:spcBef>
                <a:spcPts val="600"/>
              </a:spcBef>
            </a:pPr>
            <a:r>
              <a:rPr lang="vi-VN" sz="1800" b="1" dirty="0"/>
              <a:t>Activitatea de colectare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1800" dirty="0" smtClean="0"/>
              <a:t>activităţi </a:t>
            </a:r>
            <a:r>
              <a:rPr lang="vi-VN" sz="1800" dirty="0"/>
              <a:t>constante de colectare DEEE la mini punctul de colectare din fiecare şcoală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1800" dirty="0" smtClean="0"/>
              <a:t>cantitatea </a:t>
            </a:r>
            <a:r>
              <a:rPr lang="vi-VN" sz="1800" dirty="0"/>
              <a:t>minimă  - 4 kilograme DEEE/elev membru în Patrula de reciclare </a:t>
            </a:r>
          </a:p>
          <a:p>
            <a:pPr>
              <a:spcBef>
                <a:spcPts val="600"/>
              </a:spcBef>
            </a:pPr>
            <a:r>
              <a:rPr lang="vi-VN" sz="1800" b="1" dirty="0"/>
              <a:t>Activităţi proprii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1800" dirty="0"/>
              <a:t>promovarea activităţilor de colectare DEEE în proximitatea unităţii de învăţământ, în familie, prietenilor etc cu scopul informării populaţiei asupra efectelor nocive ale DEEE pentru sănătate și mediul înconjurător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1800" dirty="0"/>
              <a:t>profesorul coordonator utilizează formularul disponibil online, pe contul personal (la Raportează activitate), pentru anunțarea acestor activități și a rezultatelor obținute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sz="1800" dirty="0" smtClean="0"/>
              <a:t>înscrierea </a:t>
            </a:r>
            <a:r>
              <a:rPr lang="vi-VN" sz="1800" dirty="0"/>
              <a:t>în concursul Propune poster pentru ediția următoare a proiectului </a:t>
            </a:r>
          </a:p>
        </p:txBody>
      </p:sp>
    </p:spTree>
    <p:extLst>
      <p:ext uri="{BB962C8B-B14F-4D97-AF65-F5344CB8AC3E}">
        <p14:creationId xmlns="" xmlns:p14="http://schemas.microsoft.com/office/powerpoint/2010/main" val="38249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1350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Comunicarea social media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1973263"/>
            <a:ext cx="7772400" cy="39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23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55650" y="1973263"/>
            <a:ext cx="748823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Pagina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de Facebook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poate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fi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folosit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ă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pentru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comunicarea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activit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ăț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ilor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Patrulei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de Reciclare locale de c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ă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tre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institu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ț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iile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participante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prin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:</a:t>
            </a:r>
          </a:p>
          <a:p>
            <a:pPr marL="285750" indent="-2857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Anun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ț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area kg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colectate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ș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i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predate</a:t>
            </a:r>
          </a:p>
          <a:p>
            <a:pPr marL="285750" indent="-2857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Postarea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de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poze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cu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membrii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Patrulei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de Reciclare 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î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n ac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ț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iune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503571"/>
            <a:ext cx="4449763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517835" y="3503571"/>
            <a:ext cx="309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Facebook.com/Patrula de Reciclare – </a:t>
            </a:r>
            <a:r>
              <a:rPr kumimoji="0" lang="ro-RO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peste </a:t>
            </a:r>
            <a:r>
              <a:rPr kumimoji="0" lang="ro-RO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7.000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fani</a:t>
            </a:r>
            <a:endParaRPr kumimoji="0" lang="ro-RO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860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140524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Categoriile de premii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762000" y="2133600"/>
            <a:ext cx="777240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ro-RO" sz="1600" b="1" dirty="0"/>
              <a:t>Naționale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o-RO" sz="1600" dirty="0"/>
              <a:t>Premiul pentru cea mai mare cantitate </a:t>
            </a:r>
            <a:r>
              <a:rPr lang="ro-RO" sz="1600" dirty="0" smtClean="0"/>
              <a:t>DEEE </a:t>
            </a:r>
            <a:endParaRPr lang="en-US" sz="1600" dirty="0" smtClean="0"/>
          </a:p>
          <a:p>
            <a:pPr>
              <a:spcBef>
                <a:spcPts val="600"/>
              </a:spcBef>
            </a:pPr>
            <a:r>
              <a:rPr lang="ro-RO" sz="1600" dirty="0" smtClean="0"/>
              <a:t>colectată </a:t>
            </a:r>
            <a:r>
              <a:rPr lang="ro-RO" sz="1600" dirty="0"/>
              <a:t>la nivel național de o unitate de învățământ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o-RO" sz="1600" dirty="0"/>
              <a:t>Premiul pentru cea mai mare cantitate DEEE </a:t>
            </a:r>
            <a:endParaRPr lang="en-US" sz="1600" dirty="0" smtClean="0"/>
          </a:p>
          <a:p>
            <a:pPr>
              <a:spcBef>
                <a:spcPts val="600"/>
              </a:spcBef>
            </a:pPr>
            <a:r>
              <a:rPr lang="ro-RO" sz="1600" dirty="0" smtClean="0"/>
              <a:t>colectată</a:t>
            </a:r>
            <a:r>
              <a:rPr lang="ro-RO" sz="1600" dirty="0"/>
              <a:t>/ elev înscris în program de o unitate de învățământ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o-RO" sz="1600" dirty="0"/>
              <a:t>Premiul pentru cea mai bună propunere de mascotă a Patrulei de reciclare</a:t>
            </a:r>
          </a:p>
          <a:p>
            <a:pPr>
              <a:spcBef>
                <a:spcPts val="600"/>
              </a:spcBef>
            </a:pPr>
            <a:r>
              <a:rPr lang="ro-RO" sz="1600" b="1" dirty="0"/>
              <a:t>Locale, în fiecare județ înscris în Program</a:t>
            </a:r>
          </a:p>
          <a:p>
            <a:pPr marL="742950" lvl="1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o-RO" sz="1600" dirty="0"/>
              <a:t>Premiul pentru cea mai mare cantitate DEEE colectată/elev înscris în program/unitate de învățământ</a:t>
            </a:r>
          </a:p>
          <a:p>
            <a:pPr marL="742950" lvl="1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o-RO" sz="1600" dirty="0"/>
              <a:t>Premiul pentru cel mai activ profesor coordonator</a:t>
            </a:r>
          </a:p>
          <a:p>
            <a:pPr>
              <a:spcBef>
                <a:spcPts val="600"/>
              </a:spcBef>
            </a:pPr>
            <a:r>
              <a:rPr lang="en-US" sz="1600" dirty="0" err="1"/>
              <a:t>Premiile</a:t>
            </a:r>
            <a:r>
              <a:rPr lang="en-US" sz="1600" dirty="0"/>
              <a:t> </a:t>
            </a:r>
            <a:r>
              <a:rPr lang="en-US" sz="1600" dirty="0" err="1"/>
              <a:t>oferite</a:t>
            </a:r>
            <a:r>
              <a:rPr lang="en-US" sz="1600" dirty="0"/>
              <a:t> </a:t>
            </a:r>
            <a:r>
              <a:rPr lang="ro-RO" sz="1600" dirty="0"/>
              <a:t>ș</a:t>
            </a:r>
            <a:r>
              <a:rPr lang="en-US" sz="1600" dirty="0" err="1"/>
              <a:t>colilor</a:t>
            </a:r>
            <a:r>
              <a:rPr lang="en-US" sz="1600" dirty="0"/>
              <a:t> </a:t>
            </a:r>
            <a:r>
              <a:rPr lang="en-US" sz="1600" dirty="0" err="1"/>
              <a:t>vor</a:t>
            </a:r>
            <a:r>
              <a:rPr lang="en-US" sz="1600" dirty="0"/>
              <a:t> </a:t>
            </a:r>
            <a:r>
              <a:rPr lang="ro-RO" sz="1600" dirty="0" smtClean="0"/>
              <a:t>consta în </a:t>
            </a:r>
            <a:r>
              <a:rPr lang="en-US" sz="1600" dirty="0" err="1" smtClean="0"/>
              <a:t>echipamente</a:t>
            </a:r>
            <a:r>
              <a:rPr lang="en-US" sz="1600" dirty="0" smtClean="0"/>
              <a:t> audio/video</a:t>
            </a:r>
            <a:r>
              <a:rPr lang="ro-RO" sz="1600" dirty="0" smtClean="0"/>
              <a:t>.</a:t>
            </a:r>
            <a:endParaRPr lang="ro-RO" sz="1600" dirty="0"/>
          </a:p>
          <a:p>
            <a:pPr>
              <a:spcBef>
                <a:spcPts val="600"/>
              </a:spcBef>
            </a:pPr>
            <a:r>
              <a:rPr lang="ro-RO" sz="1600" dirty="0"/>
              <a:t>Copiii din echipele </a:t>
            </a:r>
            <a:r>
              <a:rPr lang="en-US" sz="1600" dirty="0"/>
              <a:t>c</a:t>
            </a:r>
            <a:r>
              <a:rPr lang="ro-RO" sz="1600" dirty="0"/>
              <a:t>âș</a:t>
            </a:r>
            <a:r>
              <a:rPr lang="en-US" sz="1600" dirty="0" err="1"/>
              <a:t>tig</a:t>
            </a:r>
            <a:r>
              <a:rPr lang="ro-RO" sz="1600" dirty="0"/>
              <a:t>ă</a:t>
            </a:r>
            <a:r>
              <a:rPr lang="en-US" sz="1600" dirty="0" err="1"/>
              <a:t>toare</a:t>
            </a:r>
            <a:r>
              <a:rPr lang="en-US" sz="1600" dirty="0"/>
              <a:t> ale </a:t>
            </a:r>
            <a:r>
              <a:rPr lang="en-US" sz="1600" dirty="0" err="1"/>
              <a:t>premiilor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ro-RO" sz="1600" dirty="0"/>
              <a:t>ț</a:t>
            </a:r>
            <a:r>
              <a:rPr lang="en-US" sz="1600" dirty="0" err="1"/>
              <a:t>ionale</a:t>
            </a:r>
            <a:r>
              <a:rPr lang="ro-RO" sz="1600" dirty="0"/>
              <a:t> vor primi </a:t>
            </a:r>
            <a:r>
              <a:rPr lang="en-US" sz="1600" dirty="0"/>
              <a:t>un </a:t>
            </a:r>
            <a:r>
              <a:rPr lang="ro-RO" sz="1600" dirty="0"/>
              <a:t>kit de agent al Patrulei de </a:t>
            </a:r>
            <a:r>
              <a:rPr lang="ro-RO" sz="1600" dirty="0" smtClean="0"/>
              <a:t>reciclare.</a:t>
            </a:r>
            <a:endParaRPr lang="ro-RO" sz="1600" dirty="0"/>
          </a:p>
          <a:p>
            <a:pPr eaLnBrk="1" hangingPunct="1"/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24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1752600"/>
            <a:ext cx="2857500" cy="1828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291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140524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După încheierea ediției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46026" y="2133600"/>
            <a:ext cx="777240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err="1"/>
              <a:t>chestionar</a:t>
            </a:r>
            <a:r>
              <a:rPr lang="en-US" sz="2000" b="1" dirty="0"/>
              <a:t> de </a:t>
            </a:r>
            <a:r>
              <a:rPr lang="ro-RO" sz="2000" b="1" dirty="0"/>
              <a:t>evaluare </a:t>
            </a:r>
            <a:r>
              <a:rPr lang="en-US" sz="2000" dirty="0" err="1"/>
              <a:t>privind</a:t>
            </a:r>
            <a:r>
              <a:rPr lang="en-US" sz="2000" dirty="0"/>
              <a:t> </a:t>
            </a:r>
            <a:r>
              <a:rPr lang="en-US" sz="2000" dirty="0" smtClean="0"/>
              <a:t>pro</a:t>
            </a:r>
            <a:r>
              <a:rPr lang="ro-RO" sz="2000" dirty="0" smtClean="0"/>
              <a:t>gramul </a:t>
            </a:r>
            <a:r>
              <a:rPr lang="en-US" sz="2000" dirty="0" smtClean="0"/>
              <a:t>– </a:t>
            </a:r>
            <a:r>
              <a:rPr lang="en-US" sz="2000" dirty="0" err="1"/>
              <a:t>puncte</a:t>
            </a:r>
            <a:r>
              <a:rPr lang="en-US" sz="2000" dirty="0"/>
              <a:t> </a:t>
            </a:r>
            <a:r>
              <a:rPr lang="en-US" sz="2000" dirty="0" err="1"/>
              <a:t>slabe</a:t>
            </a:r>
            <a:r>
              <a:rPr lang="en-US" sz="2000" dirty="0"/>
              <a:t>, </a:t>
            </a:r>
            <a:r>
              <a:rPr lang="en-US" sz="2000" dirty="0" err="1"/>
              <a:t>puncte</a:t>
            </a:r>
            <a:r>
              <a:rPr lang="en-US" sz="2000" dirty="0"/>
              <a:t> forte, </a:t>
            </a:r>
            <a:r>
              <a:rPr lang="en-US" sz="2000" dirty="0" err="1"/>
              <a:t>recomandări</a:t>
            </a:r>
            <a:endParaRPr lang="en-US" sz="2000" dirty="0"/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dirty="0" err="1" smtClean="0"/>
              <a:t>analiza</a:t>
            </a:r>
            <a:r>
              <a:rPr lang="en-US" sz="2000" dirty="0" smtClean="0"/>
              <a:t> </a:t>
            </a:r>
            <a:r>
              <a:rPr lang="en-US" sz="2000" dirty="0"/>
              <a:t>feed-back-</a:t>
            </a:r>
            <a:r>
              <a:rPr lang="en-US" sz="2000" dirty="0" err="1"/>
              <a:t>ului</a:t>
            </a:r>
            <a:r>
              <a:rPr lang="en-US" sz="2000" dirty="0"/>
              <a:t> </a:t>
            </a:r>
            <a:r>
              <a:rPr lang="ro-RO" sz="2000" dirty="0"/>
              <a:t>de către organizator, </a:t>
            </a:r>
            <a:r>
              <a:rPr lang="en-US" sz="2000" dirty="0" err="1"/>
              <a:t>evaluare</a:t>
            </a:r>
            <a:r>
              <a:rPr lang="en-US" sz="2000" dirty="0"/>
              <a:t> </a:t>
            </a:r>
            <a:r>
              <a:rPr lang="en-US" sz="2000" dirty="0" err="1"/>
              <a:t>proiect</a:t>
            </a:r>
            <a:r>
              <a:rPr lang="ro-RO" sz="2000" dirty="0"/>
              <a:t> și eventuale </a:t>
            </a:r>
            <a:r>
              <a:rPr lang="en-US" sz="2000" dirty="0" err="1"/>
              <a:t>îmbunătăţiri</a:t>
            </a:r>
            <a:r>
              <a:rPr lang="en-US" sz="2000" dirty="0"/>
              <a:t>/</a:t>
            </a:r>
            <a:r>
              <a:rPr lang="en-US" sz="2000" dirty="0" err="1"/>
              <a:t>modificări</a:t>
            </a:r>
            <a:r>
              <a:rPr lang="en-US" sz="2000" dirty="0"/>
              <a:t> </a:t>
            </a:r>
            <a:r>
              <a:rPr lang="en-US" sz="2000" dirty="0" err="1"/>
              <a:t>pentru</a:t>
            </a:r>
            <a:r>
              <a:rPr lang="en-US" sz="2000" dirty="0"/>
              <a:t> </a:t>
            </a:r>
            <a:r>
              <a:rPr lang="en-US" sz="2000" dirty="0" err="1"/>
              <a:t>ediţia</a:t>
            </a:r>
            <a:r>
              <a:rPr lang="en-US" sz="2000" dirty="0"/>
              <a:t> </a:t>
            </a:r>
            <a:r>
              <a:rPr lang="en-US" sz="2000" dirty="0" err="1"/>
              <a:t>următoare</a:t>
            </a:r>
            <a:r>
              <a:rPr lang="en-US" sz="2000" dirty="0"/>
              <a:t> 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o-RO" sz="2000" dirty="0" smtClean="0"/>
              <a:t>d</a:t>
            </a:r>
            <a:r>
              <a:rPr lang="en-US" sz="2000" dirty="0" err="1"/>
              <a:t>upă</a:t>
            </a:r>
            <a:r>
              <a:rPr lang="en-US" sz="2000" dirty="0"/>
              <a:t> </a:t>
            </a:r>
            <a:r>
              <a:rPr lang="en-US" sz="2000" dirty="0" err="1"/>
              <a:t>încheierea</a:t>
            </a:r>
            <a:r>
              <a:rPr lang="en-US" sz="2000" dirty="0"/>
              <a:t> </a:t>
            </a:r>
            <a:r>
              <a:rPr lang="en-US" sz="2000" dirty="0" err="1"/>
              <a:t>programului</a:t>
            </a:r>
            <a:r>
              <a:rPr lang="ro-RO" sz="2000" dirty="0"/>
              <a:t> -</a:t>
            </a:r>
            <a:r>
              <a:rPr lang="en-US" sz="2000" dirty="0"/>
              <a:t> </a:t>
            </a:r>
            <a:r>
              <a:rPr lang="en-US" sz="2000" b="1" dirty="0" err="1"/>
              <a:t>kiturile</a:t>
            </a:r>
            <a:r>
              <a:rPr lang="en-US" sz="2000" b="1" dirty="0"/>
              <a:t> de </a:t>
            </a:r>
            <a:r>
              <a:rPr lang="en-US" sz="2000" b="1" dirty="0" err="1"/>
              <a:t>colectare</a:t>
            </a:r>
            <a:r>
              <a:rPr lang="en-US" sz="2000" dirty="0"/>
              <a:t> </a:t>
            </a:r>
            <a:r>
              <a:rPr lang="en-US" sz="2000" dirty="0" err="1"/>
              <a:t>rămân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instituţiile</a:t>
            </a:r>
            <a:r>
              <a:rPr lang="en-US" sz="2000" dirty="0"/>
              <a:t> </a:t>
            </a:r>
            <a:r>
              <a:rPr lang="en-US" sz="2000" dirty="0" err="1"/>
              <a:t>participante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</a:t>
            </a:r>
            <a:r>
              <a:rPr lang="ro-RO" sz="2000" dirty="0"/>
              <a:t>este </a:t>
            </a:r>
            <a:r>
              <a:rPr lang="en-US" sz="2000" dirty="0" err="1"/>
              <a:t>încurajată</a:t>
            </a:r>
            <a:r>
              <a:rPr lang="en-US" sz="2000" dirty="0"/>
              <a:t> </a:t>
            </a:r>
            <a:r>
              <a:rPr lang="en-US" sz="2000" dirty="0" err="1"/>
              <a:t>continuarea</a:t>
            </a:r>
            <a:r>
              <a:rPr lang="en-US" sz="2000" dirty="0"/>
              <a:t> </a:t>
            </a:r>
            <a:r>
              <a:rPr lang="en-US" sz="2000" dirty="0" err="1"/>
              <a:t>activităţilor</a:t>
            </a:r>
            <a:r>
              <a:rPr lang="en-US" sz="2000" dirty="0"/>
              <a:t> de </a:t>
            </a:r>
            <a:r>
              <a:rPr lang="en-US" sz="2000" dirty="0" err="1"/>
              <a:t>colectare</a:t>
            </a:r>
            <a:r>
              <a:rPr lang="en-US" sz="2000" dirty="0"/>
              <a:t>. </a:t>
            </a:r>
            <a:endParaRPr lang="ro-RO" sz="2000" dirty="0"/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ro-RO" sz="1700" dirty="0"/>
              <a:t>r</a:t>
            </a:r>
            <a:r>
              <a:rPr lang="en-US" sz="1700" dirty="0" err="1"/>
              <a:t>eprezentantul</a:t>
            </a:r>
            <a:r>
              <a:rPr lang="en-US" sz="1700" dirty="0"/>
              <a:t> zonal RoRec r</a:t>
            </a:r>
            <a:r>
              <a:rPr lang="ro-RO" sz="1700" dirty="0"/>
              <a:t>ă</a:t>
            </a:r>
            <a:r>
              <a:rPr lang="en-US" sz="1700" dirty="0"/>
              <a:t>m</a:t>
            </a:r>
            <a:r>
              <a:rPr lang="ro-RO" sz="1700" dirty="0"/>
              <a:t>â</a:t>
            </a:r>
            <a:r>
              <a:rPr lang="en-US" sz="1700" dirty="0"/>
              <a:t>ne la </a:t>
            </a:r>
            <a:r>
              <a:rPr lang="en-US" sz="1700" dirty="0" err="1"/>
              <a:t>dispozi</a:t>
            </a:r>
            <a:r>
              <a:rPr lang="ro-RO" sz="1700" dirty="0"/>
              <a:t>ț</a:t>
            </a:r>
            <a:r>
              <a:rPr lang="en-US" sz="1700" dirty="0" err="1"/>
              <a:t>i</a:t>
            </a:r>
            <a:r>
              <a:rPr lang="ro-RO" sz="1700" dirty="0"/>
              <a:t>e</a:t>
            </a:r>
            <a:r>
              <a:rPr lang="en-US" sz="1700" dirty="0"/>
              <a:t> </a:t>
            </a:r>
            <a:r>
              <a:rPr lang="en-US" sz="1700" dirty="0" err="1"/>
              <a:t>pentru</a:t>
            </a:r>
            <a:r>
              <a:rPr lang="en-US" sz="1700" dirty="0"/>
              <a:t> </a:t>
            </a:r>
            <a:r>
              <a:rPr lang="ro-RO" sz="1700" dirty="0"/>
              <a:t>mentenanța </a:t>
            </a:r>
            <a:r>
              <a:rPr lang="en-US" sz="1700" dirty="0" err="1"/>
              <a:t>containerelor</a:t>
            </a:r>
            <a:r>
              <a:rPr lang="en-US" sz="1700" dirty="0"/>
              <a:t> </a:t>
            </a:r>
          </a:p>
          <a:p>
            <a:pPr eaLnBrk="1" hangingPunct="1"/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25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2700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140524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  <a:latin typeface="DIN-Regular-RO" charset="0"/>
              </a:rPr>
              <a:t>Înscrierea în ediția </a:t>
            </a:r>
            <a:r>
              <a:rPr lang="ro-RO" sz="3200" dirty="0" smtClean="0">
                <a:solidFill>
                  <a:srgbClr val="000000"/>
                </a:solidFill>
                <a:latin typeface="DIN-Regular-RO" charset="0"/>
              </a:rPr>
              <a:t>201</a:t>
            </a:r>
            <a:r>
              <a:rPr lang="en-US" sz="3200" dirty="0" smtClean="0">
                <a:solidFill>
                  <a:srgbClr val="000000"/>
                </a:solidFill>
                <a:latin typeface="DIN-Regular-RO" charset="0"/>
              </a:rPr>
              <a:t>2</a:t>
            </a:r>
            <a:r>
              <a:rPr lang="ro-RO" sz="3200" dirty="0" smtClean="0">
                <a:solidFill>
                  <a:srgbClr val="000000"/>
                </a:solidFill>
                <a:latin typeface="DIN-Regular-RO" charset="0"/>
              </a:rPr>
              <a:t>-201</a:t>
            </a:r>
            <a:r>
              <a:rPr lang="en-US" sz="3200" dirty="0" smtClean="0">
                <a:solidFill>
                  <a:srgbClr val="000000"/>
                </a:solidFill>
                <a:latin typeface="DIN-Regular-RO" charset="0"/>
              </a:rPr>
              <a:t>3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33401" y="1902524"/>
            <a:ext cx="4973226" cy="426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dirty="0">
                <a:solidFill>
                  <a:srgbClr val="000000"/>
                </a:solidFill>
              </a:rPr>
              <a:t>Accesarea </a:t>
            </a:r>
            <a:r>
              <a:rPr lang="ro-RO" sz="1800" dirty="0">
                <a:solidFill>
                  <a:srgbClr val="0070C0"/>
                </a:solidFill>
                <a:hlinkClick r:id="rId2"/>
              </a:rPr>
              <a:t>http://</a:t>
            </a:r>
            <a:r>
              <a:rPr lang="ro-RO" sz="1800" dirty="0" smtClean="0">
                <a:solidFill>
                  <a:srgbClr val="0070C0"/>
                </a:solidFill>
                <a:hlinkClick r:id="rId2"/>
              </a:rPr>
              <a:t>www.rorec.ro/ro/patrula-de-reciclare</a:t>
            </a:r>
            <a:endParaRPr lang="ro-RO" sz="1800" dirty="0" smtClean="0">
              <a:solidFill>
                <a:srgbClr val="0070C0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dirty="0" smtClean="0">
                <a:solidFill>
                  <a:srgbClr val="000000"/>
                </a:solidFill>
              </a:rPr>
              <a:t>Completarea formularului de înscriere și crearea unui cont de utilizator 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dirty="0" smtClean="0">
                <a:solidFill>
                  <a:srgbClr val="000000"/>
                </a:solidFill>
              </a:rPr>
              <a:t>Validarea contului de către echipa RoRec, prin email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dirty="0" smtClean="0">
                <a:solidFill>
                  <a:srgbClr val="000000"/>
                </a:solidFill>
              </a:rPr>
              <a:t>Accesarea contului cu username si parola alese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dirty="0" smtClean="0">
                <a:solidFill>
                  <a:srgbClr val="000000"/>
                </a:solidFill>
              </a:rPr>
              <a:t>Descărcarea documentației (v. Mini-ghid)</a:t>
            </a:r>
          </a:p>
          <a:p>
            <a:pPr marL="342900" indent="-342900"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o-RO" sz="1800" dirty="0" smtClean="0">
                <a:solidFill>
                  <a:srgbClr val="000000"/>
                </a:solidFill>
              </a:rPr>
              <a:t>Detalii pe </a:t>
            </a:r>
            <a:r>
              <a:rPr lang="ro-RO" sz="1800" dirty="0" smtClean="0">
                <a:solidFill>
                  <a:srgbClr val="000000"/>
                </a:solidFill>
                <a:hlinkClick r:id="rId3"/>
              </a:rPr>
              <a:t>www.rorec.ro</a:t>
            </a:r>
            <a:r>
              <a:rPr lang="ro-RO" sz="1800" dirty="0">
                <a:solidFill>
                  <a:srgbClr val="000000"/>
                </a:solidFill>
              </a:rPr>
              <a:t> și </a:t>
            </a:r>
            <a:r>
              <a:rPr lang="ro-RO" sz="1800" dirty="0">
                <a:solidFill>
                  <a:srgbClr val="000000"/>
                </a:solidFill>
                <a:hlinkClick r:id="rId4"/>
              </a:rPr>
              <a:t>http://</a:t>
            </a:r>
            <a:r>
              <a:rPr lang="ro-RO" sz="1800" dirty="0" smtClean="0">
                <a:solidFill>
                  <a:srgbClr val="000000"/>
                </a:solidFill>
                <a:hlinkClick r:id="rId4"/>
              </a:rPr>
              <a:t>www.facebook.com/patruladereciclare</a:t>
            </a:r>
            <a:r>
              <a:rPr lang="ro-RO" sz="1800" dirty="0" smtClean="0">
                <a:solidFill>
                  <a:srgbClr val="000000"/>
                </a:solidFill>
              </a:rPr>
              <a:t> </a:t>
            </a:r>
            <a:endParaRPr lang="ro-RO" sz="1800" dirty="0">
              <a:solidFill>
                <a:srgbClr val="000000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b="1" dirty="0">
                <a:solidFill>
                  <a:srgbClr val="000000"/>
                </a:solidFill>
              </a:rPr>
              <a:t>Persoană de </a:t>
            </a:r>
            <a:r>
              <a:rPr lang="ro-RO" sz="1800" b="1" dirty="0" smtClean="0">
                <a:solidFill>
                  <a:srgbClr val="000000"/>
                </a:solidFill>
              </a:rPr>
              <a:t>contact: Claudia Geicu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b="1" dirty="0" smtClean="0">
                <a:solidFill>
                  <a:srgbClr val="000000"/>
                </a:solidFill>
              </a:rPr>
              <a:t>Email</a:t>
            </a:r>
            <a:r>
              <a:rPr lang="ro-RO" sz="1800" dirty="0" smtClean="0">
                <a:solidFill>
                  <a:srgbClr val="000000"/>
                </a:solidFill>
              </a:rPr>
              <a:t>: </a:t>
            </a:r>
            <a:r>
              <a:rPr lang="ro-RO" sz="1800" dirty="0" smtClean="0">
                <a:solidFill>
                  <a:srgbClr val="000000"/>
                </a:solidFill>
                <a:hlinkClick r:id="rId5"/>
              </a:rPr>
              <a:t>patruladereciclare@rorec.org</a:t>
            </a:r>
            <a:endParaRPr lang="ro-RO" sz="1800" dirty="0" smtClean="0">
              <a:solidFill>
                <a:srgbClr val="000000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ro-RO" sz="1800" b="1" dirty="0" smtClean="0">
                <a:solidFill>
                  <a:srgbClr val="000000"/>
                </a:solidFill>
              </a:rPr>
              <a:t>Telefon: 0756.026.919</a:t>
            </a:r>
            <a:endParaRPr lang="ro-RO" sz="1800" b="1" dirty="0">
              <a:solidFill>
                <a:srgbClr val="000000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endParaRPr lang="ro-RO" sz="2000" dirty="0" smtClean="0">
              <a:solidFill>
                <a:srgbClr val="000000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endParaRPr lang="vi-VN" sz="20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26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rcRect/>
              <a:stretch>
                <a:fillRect/>
              </a:stretch>
            </p:blipFill>
          </mc:Choice>
          <mc:Fallback>
            <p:blipFill>
              <a:blip r:embed="rId7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150" y="2133599"/>
            <a:ext cx="2959193" cy="3276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205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723900" y="25146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4400" dirty="0" smtClean="0">
                <a:solidFill>
                  <a:srgbClr val="000000"/>
                </a:solidFill>
                <a:latin typeface="DIN-Regular-RO" charset="0"/>
              </a:rPr>
              <a:t>Mulțumesc pentru atenție!</a:t>
            </a:r>
            <a:endParaRPr lang="en-US" sz="44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8D18A70-8A65-4C2C-AFFB-7D7FEB8EE342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27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0268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 dirty="0" err="1" smtClean="0">
                <a:solidFill>
                  <a:schemeClr val="tx2"/>
                </a:solidFill>
                <a:latin typeface="DIN-Regular-RO" charset="0"/>
              </a:rPr>
              <a:t>Obiective</a:t>
            </a:r>
            <a:endParaRPr lang="en-US" sz="4400" dirty="0">
              <a:solidFill>
                <a:schemeClr val="tx2"/>
              </a:solidFill>
              <a:latin typeface="DIN-Regular-RO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85800" y="2125663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o-RO" sz="2000" b="1" dirty="0"/>
              <a:t>Informare/conștientizare – </a:t>
            </a:r>
            <a:r>
              <a:rPr lang="ro-RO" sz="2000" dirty="0"/>
              <a:t>ajută</a:t>
            </a:r>
            <a:r>
              <a:rPr lang="ro-RO" sz="2000" b="1" dirty="0"/>
              <a:t> </a:t>
            </a:r>
            <a:r>
              <a:rPr lang="ro-RO" sz="2000" dirty="0"/>
              <a:t>elevii să înţeleagă unele dintre cauzele poluării mediului şi să conştientizeze faptul că reducerea acestora depinde de implicarea fiecăruia</a:t>
            </a:r>
            <a:r>
              <a:rPr lang="ro-RO" sz="2000" dirty="0" smtClean="0"/>
              <a:t>.</a:t>
            </a:r>
            <a:endParaRPr lang="en-US" sz="2000" dirty="0" smtClean="0"/>
          </a:p>
          <a:p>
            <a:r>
              <a:rPr lang="ro-RO" sz="2000" dirty="0"/>
              <a:t> </a:t>
            </a: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ro-RO" sz="2000" b="1" dirty="0"/>
              <a:t>Educare -</a:t>
            </a:r>
            <a:r>
              <a:rPr lang="ro-RO" sz="2000" dirty="0"/>
              <a:t> prin încurajarea obiceiului de colectare selectivă a deşeurilor de echipamente electrice si electronice (DEEE). Copiii pot deveni ambasadori ai unui mesaj ecologic şi modele pentru cei din jur, educându-și părinţii în sensul unei atitudini ecologice responsabile</a:t>
            </a:r>
            <a:r>
              <a:rPr lang="ro-RO" sz="2000" dirty="0" smtClean="0"/>
              <a:t>.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ro-RO" sz="2000" b="1" dirty="0"/>
              <a:t>Colectare </a:t>
            </a:r>
            <a:r>
              <a:rPr lang="ro-RO" sz="2000" dirty="0"/>
              <a:t>de echipamente mici, baterii și acumulatori portabili, lămpi și neoane în limita minimă de </a:t>
            </a:r>
            <a:r>
              <a:rPr lang="en-US" sz="2000" dirty="0"/>
              <a:t>4 </a:t>
            </a:r>
            <a:r>
              <a:rPr lang="ro-RO" sz="2000" dirty="0"/>
              <a:t>kg/elev înscris în program.</a:t>
            </a:r>
            <a:endParaRPr lang="en-US" sz="2000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latin typeface="DIN Medium" charset="0"/>
              </a:rPr>
              <a:t>Ediția a II-a, 2012- 2013             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8D18A70-8A65-4C2C-AFFB-7D7FEB8EE342}" type="slidenum">
              <a:rPr lang="en-US" sz="1400">
                <a:latin typeface="DIN Bold" charset="0"/>
              </a:rPr>
              <a:pPr algn="r"/>
              <a:t>3</a:t>
            </a:fld>
            <a:endParaRPr lang="en-US" sz="1400">
              <a:latin typeface="DIN Bold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/>
              <a:t>Pilot 2011 – </a:t>
            </a:r>
            <a:r>
              <a:rPr lang="en-US" sz="3200" dirty="0" err="1"/>
              <a:t>Mun</a:t>
            </a:r>
            <a:r>
              <a:rPr lang="en-US" sz="3200" dirty="0"/>
              <a:t>. </a:t>
            </a:r>
            <a:r>
              <a:rPr lang="en-US" sz="3200" dirty="0" err="1"/>
              <a:t>Timi</a:t>
            </a:r>
            <a:r>
              <a:rPr lang="ro-RO" sz="3200" dirty="0"/>
              <a:t>ș</a:t>
            </a:r>
            <a:r>
              <a:rPr lang="en-US" sz="3200" dirty="0" err="1"/>
              <a:t>oara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2125663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vi-VN" sz="1800" dirty="0">
                <a:solidFill>
                  <a:srgbClr val="000000"/>
                </a:solidFill>
              </a:rPr>
              <a:t>Lansat în mijlocul lunii aprilie 2011, în 76 de instituții educaționale din Timișoara.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18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1800" dirty="0" smtClean="0">
                <a:solidFill>
                  <a:srgbClr val="000000"/>
                </a:solidFill>
              </a:rPr>
              <a:t>Fiecare </a:t>
            </a:r>
            <a:r>
              <a:rPr lang="vi-VN" sz="1800" dirty="0">
                <a:solidFill>
                  <a:srgbClr val="000000"/>
                </a:solidFill>
              </a:rPr>
              <a:t>școală a avut un profesor coordonator răspunzător de derularea proiectului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18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1800" dirty="0" smtClean="0">
                <a:solidFill>
                  <a:srgbClr val="000000"/>
                </a:solidFill>
              </a:rPr>
              <a:t>Peste </a:t>
            </a:r>
            <a:r>
              <a:rPr lang="vi-VN" sz="1800" dirty="0">
                <a:solidFill>
                  <a:srgbClr val="000000"/>
                </a:solidFill>
              </a:rPr>
              <a:t>22.000 de copii înscriși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18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1800" dirty="0" smtClean="0">
                <a:solidFill>
                  <a:srgbClr val="000000"/>
                </a:solidFill>
              </a:rPr>
              <a:t>Fiecare </a:t>
            </a:r>
            <a:r>
              <a:rPr lang="vi-VN" sz="1800" dirty="0">
                <a:solidFill>
                  <a:srgbClr val="000000"/>
                </a:solidFill>
              </a:rPr>
              <a:t>școală a fost încurajată să colecteze DEEE, baterii, neoane și becuri prin intermediul containerelor puse la dispoziție de RoRec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18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1800" dirty="0" smtClean="0">
                <a:solidFill>
                  <a:srgbClr val="000000"/>
                </a:solidFill>
              </a:rPr>
              <a:t>Pilot </a:t>
            </a:r>
            <a:r>
              <a:rPr lang="vi-VN" sz="1800" dirty="0">
                <a:solidFill>
                  <a:srgbClr val="000000"/>
                </a:solidFill>
              </a:rPr>
              <a:t>finalizat pe 1 Iunie 2011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4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9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>
                <a:solidFill>
                  <a:srgbClr val="000000"/>
                </a:solidFill>
              </a:rPr>
              <a:t>Pilot 2011 – </a:t>
            </a:r>
            <a:r>
              <a:rPr lang="en-US" sz="3200" dirty="0" err="1">
                <a:solidFill>
                  <a:srgbClr val="000000"/>
                </a:solidFill>
              </a:rPr>
              <a:t>Mun</a:t>
            </a:r>
            <a:r>
              <a:rPr lang="en-US" sz="3200" dirty="0">
                <a:solidFill>
                  <a:srgbClr val="000000"/>
                </a:solidFill>
              </a:rPr>
              <a:t>. </a:t>
            </a:r>
            <a:r>
              <a:rPr lang="en-US" sz="3200" dirty="0" err="1">
                <a:solidFill>
                  <a:srgbClr val="000000"/>
                </a:solidFill>
              </a:rPr>
              <a:t>Timi</a:t>
            </a:r>
            <a:r>
              <a:rPr lang="ro-RO" sz="3200" dirty="0">
                <a:solidFill>
                  <a:srgbClr val="000000"/>
                </a:solidFill>
              </a:rPr>
              <a:t>ș</a:t>
            </a:r>
            <a:r>
              <a:rPr lang="en-US" sz="3200" dirty="0" err="1">
                <a:solidFill>
                  <a:srgbClr val="000000"/>
                </a:solidFill>
              </a:rPr>
              <a:t>oara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2125663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just"/>
            <a:endParaRPr lang="vi-VN" sz="18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5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Content Placeholder 3" descr="DSC07765.JPG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488" y="2013700"/>
            <a:ext cx="3156645" cy="1948699"/>
          </a:xfrm>
        </p:spPr>
      </p:pic>
      <p:pic>
        <p:nvPicPr>
          <p:cNvPr id="9" name="Picture 4" descr="IMG_094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14" y="2009836"/>
            <a:ext cx="3492171" cy="2619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moto_008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83" y="4106155"/>
            <a:ext cx="3126650" cy="212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DSCF557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229" y="4869072"/>
            <a:ext cx="1818217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DSCF5569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69071"/>
            <a:ext cx="1752600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952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>
                <a:solidFill>
                  <a:srgbClr val="000000"/>
                </a:solidFill>
              </a:rPr>
              <a:t>Pilot 2011 – </a:t>
            </a:r>
            <a:r>
              <a:rPr lang="en-US" sz="3200" dirty="0" err="1">
                <a:solidFill>
                  <a:srgbClr val="000000"/>
                </a:solidFill>
              </a:rPr>
              <a:t>Mun</a:t>
            </a:r>
            <a:r>
              <a:rPr lang="en-US" sz="3200" dirty="0">
                <a:solidFill>
                  <a:srgbClr val="000000"/>
                </a:solidFill>
              </a:rPr>
              <a:t>. </a:t>
            </a:r>
            <a:r>
              <a:rPr lang="en-US" sz="3200" dirty="0" err="1">
                <a:solidFill>
                  <a:srgbClr val="000000"/>
                </a:solidFill>
              </a:rPr>
              <a:t>Timi</a:t>
            </a:r>
            <a:r>
              <a:rPr lang="ro-RO" sz="3200" dirty="0">
                <a:solidFill>
                  <a:srgbClr val="000000"/>
                </a:solidFill>
              </a:rPr>
              <a:t>ș</a:t>
            </a:r>
            <a:r>
              <a:rPr lang="en-US" sz="3200" dirty="0" err="1">
                <a:solidFill>
                  <a:srgbClr val="000000"/>
                </a:solidFill>
              </a:rPr>
              <a:t>oara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2125663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85750" indent="-285750" algn="just">
              <a:buFont typeface="Arial" pitchFamily="34" charset="0"/>
              <a:buChar char="•"/>
            </a:pPr>
            <a:endParaRPr lang="vi-VN" sz="1800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6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Picture 4" descr="P109080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687" y="3710971"/>
            <a:ext cx="3134126" cy="241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DSC0711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57919"/>
            <a:ext cx="28956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10100" y="2209800"/>
            <a:ext cx="3543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Au </a:t>
            </a:r>
            <a:r>
              <a:rPr lang="en-US" sz="1600" dirty="0" err="1"/>
              <a:t>fost</a:t>
            </a:r>
            <a:r>
              <a:rPr lang="en-US" sz="1600" dirty="0"/>
              <a:t> </a:t>
            </a:r>
            <a:r>
              <a:rPr lang="en-US" sz="1600" dirty="0" err="1"/>
              <a:t>oferite</a:t>
            </a:r>
            <a:r>
              <a:rPr lang="en-US" sz="1600" dirty="0"/>
              <a:t> 10 </a:t>
            </a:r>
            <a:r>
              <a:rPr lang="en-US" sz="1600" dirty="0" err="1"/>
              <a:t>premii</a:t>
            </a:r>
            <a:r>
              <a:rPr lang="en-US" sz="1600" dirty="0"/>
              <a:t> </a:t>
            </a:r>
            <a:r>
              <a:rPr lang="en-US" sz="1600" dirty="0" err="1"/>
              <a:t>celor</a:t>
            </a:r>
            <a:r>
              <a:rPr lang="en-US" sz="1600" dirty="0"/>
              <a:t> </a:t>
            </a:r>
            <a:r>
              <a:rPr lang="en-US" sz="1600" dirty="0" err="1"/>
              <a:t>mai</a:t>
            </a:r>
            <a:r>
              <a:rPr lang="en-US" sz="1600" dirty="0"/>
              <a:t> active </a:t>
            </a:r>
            <a:r>
              <a:rPr lang="en-US" sz="1600" dirty="0" err="1"/>
              <a:t>școli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err="1"/>
              <a:t>Peste</a:t>
            </a:r>
            <a:r>
              <a:rPr lang="en-US" sz="1600" dirty="0"/>
              <a:t> 1.300 kg DEEE </a:t>
            </a:r>
            <a:r>
              <a:rPr lang="en-US" sz="1600" dirty="0" err="1"/>
              <a:t>colectate</a:t>
            </a:r>
            <a:r>
              <a:rPr lang="en-US" sz="1600" dirty="0"/>
              <a:t> la </a:t>
            </a:r>
            <a:r>
              <a:rPr lang="en-US" sz="1600" dirty="0" err="1"/>
              <a:t>finalul</a:t>
            </a:r>
            <a:r>
              <a:rPr lang="en-US" sz="1600" dirty="0"/>
              <a:t> </a:t>
            </a:r>
            <a:r>
              <a:rPr lang="en-US" sz="1600" dirty="0" err="1"/>
              <a:t>pilotului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76873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 smtClean="0">
                <a:solidFill>
                  <a:srgbClr val="000000"/>
                </a:solidFill>
              </a:rPr>
              <a:t>Edi</a:t>
            </a:r>
            <a:r>
              <a:rPr lang="ro-RO" sz="3200" dirty="0" smtClean="0">
                <a:solidFill>
                  <a:srgbClr val="000000"/>
                </a:solidFill>
              </a:rPr>
              <a:t>ția 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Perioada desfășurare: noiembrie 2011 – 31 mai 2012 cu festivitatea de premiere în cursul lunii iunie 2012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20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 7 județe participante: Bistrița-Năsăud, Călărași, Hunedoara, Teleorman, Timiș, Tulcea, Prahova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vi-VN" sz="2000" dirty="0">
              <a:solidFill>
                <a:srgbClr val="00000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vi-VN" sz="2000" dirty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206 </a:t>
            </a:r>
            <a:r>
              <a:rPr lang="vi-VN" sz="2000" dirty="0" smtClean="0">
                <a:solidFill>
                  <a:srgbClr val="000000"/>
                </a:solidFill>
              </a:rPr>
              <a:t>instituții </a:t>
            </a:r>
            <a:r>
              <a:rPr lang="vi-VN" sz="2000" dirty="0">
                <a:solidFill>
                  <a:srgbClr val="000000"/>
                </a:solidFill>
              </a:rPr>
              <a:t>școlare, peste </a:t>
            </a:r>
            <a:r>
              <a:rPr lang="vi-VN" sz="2000" dirty="0" smtClean="0">
                <a:solidFill>
                  <a:srgbClr val="000000"/>
                </a:solidFill>
              </a:rPr>
              <a:t>1</a:t>
            </a:r>
            <a:r>
              <a:rPr lang="en-US" sz="2000" dirty="0" smtClean="0">
                <a:solidFill>
                  <a:srgbClr val="000000"/>
                </a:solidFill>
              </a:rPr>
              <a:t>7</a:t>
            </a:r>
            <a:r>
              <a:rPr lang="vi-VN" sz="2000" dirty="0" smtClean="0">
                <a:solidFill>
                  <a:srgbClr val="000000"/>
                </a:solidFill>
              </a:rPr>
              <a:t>.</a:t>
            </a:r>
            <a:r>
              <a:rPr lang="en-US" sz="2000" dirty="0" smtClean="0">
                <a:solidFill>
                  <a:srgbClr val="000000"/>
                </a:solidFill>
              </a:rPr>
              <a:t>0</a:t>
            </a:r>
            <a:r>
              <a:rPr lang="vi-VN" sz="2000" dirty="0" smtClean="0">
                <a:solidFill>
                  <a:srgbClr val="000000"/>
                </a:solidFill>
              </a:rPr>
              <a:t>00 </a:t>
            </a:r>
            <a:r>
              <a:rPr lang="vi-VN" sz="2000" dirty="0">
                <a:solidFill>
                  <a:srgbClr val="000000"/>
                </a:solidFill>
              </a:rPr>
              <a:t>copii înscriși, 384 de locații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7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755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85800" y="1211263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dirty="0" err="1"/>
              <a:t>Rezultatele</a:t>
            </a:r>
            <a:r>
              <a:rPr lang="en-US" sz="3200" dirty="0"/>
              <a:t> </a:t>
            </a:r>
            <a:r>
              <a:rPr lang="en-US" sz="3200" dirty="0" err="1"/>
              <a:t>edi</a:t>
            </a:r>
            <a:r>
              <a:rPr lang="ro-RO" sz="3200" dirty="0"/>
              <a:t>ț</a:t>
            </a:r>
            <a:r>
              <a:rPr lang="en-US" sz="3200" dirty="0" err="1"/>
              <a:t>iei</a:t>
            </a:r>
            <a:r>
              <a:rPr lang="en-US" sz="3200" dirty="0"/>
              <a:t> 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sz="2000" dirty="0" err="1">
                <a:solidFill>
                  <a:srgbClr val="000000"/>
                </a:solidFill>
              </a:rPr>
              <a:t>cantitate</a:t>
            </a:r>
            <a:r>
              <a:rPr lang="en-US" sz="2000" dirty="0">
                <a:solidFill>
                  <a:srgbClr val="000000"/>
                </a:solidFill>
              </a:rPr>
              <a:t> total</a:t>
            </a:r>
            <a:r>
              <a:rPr lang="ro-RO" sz="2000" dirty="0">
                <a:solidFill>
                  <a:srgbClr val="000000"/>
                </a:solidFill>
              </a:rPr>
              <a:t>ă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colectat</a:t>
            </a:r>
            <a:r>
              <a:rPr lang="ro-RO" sz="2000" dirty="0">
                <a:solidFill>
                  <a:srgbClr val="000000"/>
                </a:solidFill>
              </a:rPr>
              <a:t>ă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en-US" sz="2000" b="1" dirty="0">
                <a:solidFill>
                  <a:srgbClr val="000000"/>
                </a:solidFill>
              </a:rPr>
              <a:t>42.385 kg DEEE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o-RO" sz="2000" b="1" dirty="0">
                <a:solidFill>
                  <a:srgbClr val="000000"/>
                </a:solidFill>
              </a:rPr>
              <a:t> </a:t>
            </a:r>
            <a:r>
              <a:rPr lang="en-US" sz="2000" b="1" dirty="0">
                <a:solidFill>
                  <a:srgbClr val="000000"/>
                </a:solidFill>
              </a:rPr>
              <a:t>54 de 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>
                <a:solidFill>
                  <a:srgbClr val="000000"/>
                </a:solidFill>
              </a:rPr>
              <a:t>coli </a:t>
            </a:r>
            <a:r>
              <a:rPr lang="en-US" sz="2000" dirty="0">
                <a:solidFill>
                  <a:srgbClr val="000000"/>
                </a:solidFill>
              </a:rPr>
              <a:t>au </a:t>
            </a:r>
            <a:r>
              <a:rPr lang="en-US" sz="2000" dirty="0" err="1">
                <a:solidFill>
                  <a:srgbClr val="000000"/>
                </a:solidFill>
              </a:rPr>
              <a:t>raportat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proiecte</a:t>
            </a:r>
            <a:r>
              <a:rPr lang="en-US" sz="2000" dirty="0">
                <a:solidFill>
                  <a:srgbClr val="000000"/>
                </a:solidFill>
              </a:rPr>
              <a:t> de </a:t>
            </a:r>
            <a:r>
              <a:rPr lang="en-US" sz="2000" dirty="0" err="1">
                <a:solidFill>
                  <a:srgbClr val="000000"/>
                </a:solidFill>
              </a:rPr>
              <a:t>crea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 err="1">
                <a:solidFill>
                  <a:srgbClr val="000000"/>
                </a:solidFill>
              </a:rPr>
              <a:t>ie</a:t>
            </a:r>
            <a:endParaRPr lang="en-US" sz="2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o-RO" sz="2000" b="1" dirty="0">
                <a:solidFill>
                  <a:srgbClr val="000000"/>
                </a:solidFill>
              </a:rPr>
              <a:t> </a:t>
            </a:r>
            <a:r>
              <a:rPr lang="en-US" sz="2000" b="1" dirty="0">
                <a:solidFill>
                  <a:srgbClr val="000000"/>
                </a:solidFill>
              </a:rPr>
              <a:t>24 de 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>
                <a:solidFill>
                  <a:srgbClr val="000000"/>
                </a:solidFill>
              </a:rPr>
              <a:t>coli </a:t>
            </a:r>
            <a:r>
              <a:rPr lang="en-US" sz="2000" dirty="0">
                <a:solidFill>
                  <a:srgbClr val="000000"/>
                </a:solidFill>
              </a:rPr>
              <a:t>au f</a:t>
            </a:r>
            <a:r>
              <a:rPr lang="ro-RO" sz="2000" dirty="0">
                <a:solidFill>
                  <a:srgbClr val="000000"/>
                </a:solidFill>
              </a:rPr>
              <a:t>ă</a:t>
            </a:r>
            <a:r>
              <a:rPr lang="en-US" sz="2000" dirty="0">
                <a:solidFill>
                  <a:srgbClr val="000000"/>
                </a:solidFill>
              </a:rPr>
              <a:t>cut </a:t>
            </a:r>
            <a:r>
              <a:rPr lang="en-US" sz="2000" dirty="0" err="1">
                <a:solidFill>
                  <a:srgbClr val="000000"/>
                </a:solidFill>
              </a:rPr>
              <a:t>propuneri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pentru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urm</a:t>
            </a:r>
            <a:r>
              <a:rPr lang="ro-RO" sz="2000" dirty="0">
                <a:solidFill>
                  <a:srgbClr val="000000"/>
                </a:solidFill>
              </a:rPr>
              <a:t>ă</a:t>
            </a:r>
            <a:r>
              <a:rPr lang="en-US" sz="2000" dirty="0" err="1">
                <a:solidFill>
                  <a:srgbClr val="000000"/>
                </a:solidFill>
              </a:rPr>
              <a:t>torul</a:t>
            </a:r>
            <a:r>
              <a:rPr lang="en-US" sz="2000" dirty="0">
                <a:solidFill>
                  <a:srgbClr val="000000"/>
                </a:solidFill>
              </a:rPr>
              <a:t> poster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cea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mai</a:t>
            </a:r>
            <a:r>
              <a:rPr lang="en-US" sz="2000" dirty="0">
                <a:solidFill>
                  <a:srgbClr val="000000"/>
                </a:solidFill>
              </a:rPr>
              <a:t> mare </a:t>
            </a:r>
            <a:r>
              <a:rPr lang="en-US" sz="2000" dirty="0" err="1" smtClean="0">
                <a:solidFill>
                  <a:srgbClr val="000000"/>
                </a:solidFill>
              </a:rPr>
              <a:t>cantitate</a:t>
            </a:r>
            <a:r>
              <a:rPr lang="en-US" sz="2000" dirty="0" smtClean="0">
                <a:solidFill>
                  <a:srgbClr val="000000"/>
                </a:solidFill>
              </a:rPr>
              <a:t> DEEE </a:t>
            </a:r>
            <a:r>
              <a:rPr lang="en-US" sz="2000" dirty="0" err="1" smtClean="0">
                <a:solidFill>
                  <a:srgbClr val="000000"/>
                </a:solidFill>
              </a:rPr>
              <a:t>colectat</a:t>
            </a:r>
            <a:r>
              <a:rPr lang="ro-RO" sz="2000" dirty="0" smtClean="0">
                <a:solidFill>
                  <a:srgbClr val="000000"/>
                </a:solidFill>
              </a:rPr>
              <a:t>ă</a:t>
            </a:r>
            <a:r>
              <a:rPr lang="en-US" sz="2000" dirty="0" smtClean="0">
                <a:solidFill>
                  <a:srgbClr val="000000"/>
                </a:solidFill>
              </a:rPr>
              <a:t>/</a:t>
            </a:r>
            <a:r>
              <a:rPr lang="en-US" sz="2000" dirty="0" err="1" smtClean="0">
                <a:solidFill>
                  <a:srgbClr val="000000"/>
                </a:solidFill>
              </a:rPr>
              <a:t>copil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en-US" sz="2000" b="1" dirty="0">
                <a:solidFill>
                  <a:srgbClr val="000000"/>
                </a:solidFill>
              </a:rPr>
              <a:t>205,4 kg </a:t>
            </a:r>
            <a:r>
              <a:rPr lang="en-US" sz="2000" dirty="0">
                <a:solidFill>
                  <a:srgbClr val="000000"/>
                </a:solidFill>
              </a:rPr>
              <a:t>(</a:t>
            </a:r>
            <a:r>
              <a:rPr lang="en-US" sz="2000" dirty="0" err="1">
                <a:solidFill>
                  <a:srgbClr val="000000"/>
                </a:solidFill>
              </a:rPr>
              <a:t>Liceul</a:t>
            </a:r>
            <a:r>
              <a:rPr lang="en-US" sz="2000" dirty="0">
                <a:solidFill>
                  <a:srgbClr val="000000"/>
                </a:solidFill>
              </a:rPr>
              <a:t> cu Program </a:t>
            </a:r>
            <a:r>
              <a:rPr lang="en-US" sz="2000" dirty="0" err="1">
                <a:solidFill>
                  <a:srgbClr val="000000"/>
                </a:solidFill>
              </a:rPr>
              <a:t>Sportiv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Bistri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>
                <a:solidFill>
                  <a:srgbClr val="000000"/>
                </a:solidFill>
              </a:rPr>
              <a:t>a)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o-RO" sz="2000" b="1" dirty="0">
                <a:solidFill>
                  <a:srgbClr val="000000"/>
                </a:solidFill>
              </a:rPr>
              <a:t> </a:t>
            </a:r>
            <a:r>
              <a:rPr lang="ro-RO" sz="2000" dirty="0">
                <a:solidFill>
                  <a:srgbClr val="000000"/>
                </a:solidFill>
              </a:rPr>
              <a:t>c</a:t>
            </a:r>
            <a:r>
              <a:rPr lang="en-US" sz="2000" dirty="0" err="1">
                <a:solidFill>
                  <a:srgbClr val="000000"/>
                </a:solidFill>
              </a:rPr>
              <a:t>ea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mai</a:t>
            </a:r>
            <a:r>
              <a:rPr lang="en-US" sz="2000" dirty="0">
                <a:solidFill>
                  <a:srgbClr val="000000"/>
                </a:solidFill>
              </a:rPr>
              <a:t> mare </a:t>
            </a:r>
            <a:r>
              <a:rPr lang="en-US" sz="2000" dirty="0" err="1" smtClean="0">
                <a:solidFill>
                  <a:srgbClr val="000000"/>
                </a:solidFill>
              </a:rPr>
              <a:t>cantitate</a:t>
            </a:r>
            <a:r>
              <a:rPr lang="ro-RO" sz="2000" dirty="0" smtClean="0">
                <a:solidFill>
                  <a:srgbClr val="000000"/>
                </a:solidFill>
              </a:rPr>
              <a:t> DEEE colectată</a:t>
            </a:r>
            <a:r>
              <a:rPr lang="en-US" sz="2000" dirty="0" smtClean="0">
                <a:solidFill>
                  <a:srgbClr val="000000"/>
                </a:solidFill>
              </a:rPr>
              <a:t>/</a:t>
            </a:r>
            <a:r>
              <a:rPr lang="en-US" sz="2000" dirty="0" err="1" smtClean="0">
                <a:solidFill>
                  <a:srgbClr val="000000"/>
                </a:solidFill>
              </a:rPr>
              <a:t>institu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 err="1">
                <a:solidFill>
                  <a:srgbClr val="000000"/>
                </a:solidFill>
              </a:rPr>
              <a:t>ie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 err="1">
                <a:solidFill>
                  <a:srgbClr val="000000"/>
                </a:solidFill>
              </a:rPr>
              <a:t>coala</a:t>
            </a:r>
            <a:r>
              <a:rPr lang="en-US" sz="2000" b="1" dirty="0">
                <a:solidFill>
                  <a:srgbClr val="000000"/>
                </a:solidFill>
              </a:rPr>
              <a:t> George Emil Palade </a:t>
            </a:r>
            <a:r>
              <a:rPr lang="en-US" sz="2000" b="1" dirty="0" err="1">
                <a:solidFill>
                  <a:srgbClr val="000000"/>
                </a:solidFill>
              </a:rPr>
              <a:t>Ploie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 err="1">
                <a:solidFill>
                  <a:srgbClr val="000000"/>
                </a:solidFill>
              </a:rPr>
              <a:t>ti</a:t>
            </a:r>
            <a:r>
              <a:rPr lang="en-US" sz="2000" b="1" dirty="0">
                <a:solidFill>
                  <a:srgbClr val="000000"/>
                </a:solidFill>
              </a:rPr>
              <a:t> – 2.596,6 kg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o-RO" sz="2000" b="1" dirty="0">
                <a:solidFill>
                  <a:srgbClr val="000000"/>
                </a:solidFill>
              </a:rPr>
              <a:t> </a:t>
            </a:r>
            <a:r>
              <a:rPr lang="ro-RO" sz="2000" dirty="0">
                <a:solidFill>
                  <a:srgbClr val="000000"/>
                </a:solidFill>
              </a:rPr>
              <a:t>c</a:t>
            </a:r>
            <a:r>
              <a:rPr lang="en-US" sz="2000" dirty="0" err="1">
                <a:solidFill>
                  <a:srgbClr val="000000"/>
                </a:solidFill>
              </a:rPr>
              <a:t>ea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mai</a:t>
            </a:r>
            <a:r>
              <a:rPr lang="en-US" sz="2000" dirty="0">
                <a:solidFill>
                  <a:srgbClr val="000000"/>
                </a:solidFill>
              </a:rPr>
              <a:t> mare </a:t>
            </a:r>
            <a:r>
              <a:rPr lang="en-US" sz="2000" dirty="0" err="1" smtClean="0">
                <a:solidFill>
                  <a:srgbClr val="000000"/>
                </a:solidFill>
              </a:rPr>
              <a:t>cantitate</a:t>
            </a:r>
            <a:r>
              <a:rPr lang="ro-RO" sz="2000" dirty="0">
                <a:solidFill>
                  <a:srgbClr val="000000"/>
                </a:solidFill>
              </a:rPr>
              <a:t> DEEE </a:t>
            </a:r>
            <a:r>
              <a:rPr lang="ro-RO" sz="2000" dirty="0" smtClean="0">
                <a:solidFill>
                  <a:srgbClr val="000000"/>
                </a:solidFill>
              </a:rPr>
              <a:t>colectată</a:t>
            </a:r>
            <a:r>
              <a:rPr lang="en-US" sz="2000" dirty="0" smtClean="0">
                <a:solidFill>
                  <a:srgbClr val="000000"/>
                </a:solidFill>
              </a:rPr>
              <a:t>/</a:t>
            </a:r>
            <a:r>
              <a:rPr lang="en-US" sz="2000" dirty="0" err="1" smtClean="0">
                <a:solidFill>
                  <a:srgbClr val="000000"/>
                </a:solidFill>
              </a:rPr>
              <a:t>jude</a:t>
            </a:r>
            <a:r>
              <a:rPr lang="ro-RO" sz="2000" dirty="0">
                <a:solidFill>
                  <a:srgbClr val="000000"/>
                </a:solidFill>
              </a:rPr>
              <a:t>ț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en-US" sz="2000" b="1" dirty="0">
                <a:solidFill>
                  <a:srgbClr val="000000"/>
                </a:solidFill>
              </a:rPr>
              <a:t>C</a:t>
            </a:r>
            <a:r>
              <a:rPr lang="ro-RO" sz="2000" b="1" dirty="0">
                <a:solidFill>
                  <a:srgbClr val="000000"/>
                </a:solidFill>
              </a:rPr>
              <a:t>ă</a:t>
            </a:r>
            <a:r>
              <a:rPr lang="en-US" sz="2000" b="1" dirty="0">
                <a:solidFill>
                  <a:srgbClr val="000000"/>
                </a:solidFill>
              </a:rPr>
              <a:t>l</a:t>
            </a:r>
            <a:r>
              <a:rPr lang="ro-RO" sz="2000" b="1" dirty="0">
                <a:solidFill>
                  <a:srgbClr val="000000"/>
                </a:solidFill>
              </a:rPr>
              <a:t>ă</a:t>
            </a:r>
            <a:r>
              <a:rPr lang="en-US" sz="2000" b="1" dirty="0" err="1">
                <a:solidFill>
                  <a:srgbClr val="000000"/>
                </a:solidFill>
              </a:rPr>
              <a:t>ra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 err="1">
                <a:solidFill>
                  <a:srgbClr val="000000"/>
                </a:solidFill>
              </a:rPr>
              <a:t>i</a:t>
            </a:r>
            <a:r>
              <a:rPr lang="en-US" sz="2000" b="1" dirty="0">
                <a:solidFill>
                  <a:srgbClr val="000000"/>
                </a:solidFill>
              </a:rPr>
              <a:t> – 8.962,9kg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ro-RO" sz="2000" b="1" dirty="0">
                <a:solidFill>
                  <a:srgbClr val="000000"/>
                </a:solidFill>
              </a:rPr>
              <a:t> </a:t>
            </a:r>
            <a:r>
              <a:rPr lang="ro-RO" sz="2000" dirty="0">
                <a:solidFill>
                  <a:srgbClr val="000000"/>
                </a:solidFill>
              </a:rPr>
              <a:t>c</a:t>
            </a:r>
            <a:r>
              <a:rPr lang="en-US" sz="2000" dirty="0" err="1">
                <a:solidFill>
                  <a:srgbClr val="000000"/>
                </a:solidFill>
              </a:rPr>
              <a:t>ele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mai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multe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proiecte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en-US" sz="2000" b="1" dirty="0" err="1">
                <a:solidFill>
                  <a:srgbClr val="000000"/>
                </a:solidFill>
              </a:rPr>
              <a:t>Timi</a:t>
            </a:r>
            <a:r>
              <a:rPr lang="ro-RO" sz="2000" b="1" dirty="0">
                <a:solidFill>
                  <a:srgbClr val="000000"/>
                </a:solidFill>
              </a:rPr>
              <a:t>ș</a:t>
            </a:r>
            <a:r>
              <a:rPr lang="en-US" sz="2000" b="1" dirty="0">
                <a:solidFill>
                  <a:srgbClr val="000000"/>
                </a:solidFill>
              </a:rPr>
              <a:t> (30)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8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140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47190" y="1090282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ro-RO" sz="3200" dirty="0" smtClean="0">
                <a:solidFill>
                  <a:srgbClr val="000000"/>
                </a:solidFill>
              </a:rPr>
              <a:t>E</a:t>
            </a:r>
            <a:r>
              <a:rPr lang="en-US" sz="3200" dirty="0" smtClean="0">
                <a:solidFill>
                  <a:srgbClr val="000000"/>
                </a:solidFill>
              </a:rPr>
              <a:t>di</a:t>
            </a:r>
            <a:r>
              <a:rPr lang="ro-RO" sz="3200" dirty="0">
                <a:solidFill>
                  <a:srgbClr val="000000"/>
                </a:solidFill>
              </a:rPr>
              <a:t>ț</a:t>
            </a:r>
            <a:r>
              <a:rPr lang="en-US" sz="3200" dirty="0" err="1" smtClean="0">
                <a:solidFill>
                  <a:srgbClr val="000000"/>
                </a:solidFill>
              </a:rPr>
              <a:t>i</a:t>
            </a:r>
            <a:r>
              <a:rPr lang="ro-RO" sz="3200" dirty="0" smtClean="0">
                <a:solidFill>
                  <a:srgbClr val="000000"/>
                </a:solidFill>
              </a:rPr>
              <a:t>a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2011-2012</a:t>
            </a:r>
            <a:endParaRPr lang="en-US" sz="3200" dirty="0">
              <a:solidFill>
                <a:srgbClr val="000000"/>
              </a:solidFill>
              <a:latin typeface="DIN-Regular-RO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53562" y="2492027"/>
            <a:ext cx="7772400" cy="346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ts val="600"/>
              </a:spcBef>
              <a:defRPr/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6561138"/>
            <a:ext cx="58674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1400">
                <a:solidFill>
                  <a:srgbClr val="000000"/>
                </a:solidFill>
                <a:latin typeface="DIN Medium" charset="0"/>
              </a:rPr>
              <a:t>Ediția a II-a, 2012- 2013             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772400" y="6164263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FF8F11C8-6159-4C4F-8D23-73D4594A7D0D}" type="slidenum">
              <a:rPr lang="en-US" sz="1400">
                <a:solidFill>
                  <a:srgbClr val="000000"/>
                </a:solidFill>
                <a:latin typeface="DIN Bold" charset="0"/>
              </a:rPr>
              <a:pPr algn="r"/>
              <a:t>9</a:t>
            </a:fld>
            <a:endParaRPr lang="en-US" sz="1400">
              <a:solidFill>
                <a:srgbClr val="000000"/>
              </a:solidFill>
              <a:latin typeface="DIN Bold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8153400" y="5956300"/>
            <a:ext cx="9906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0"/>
            <a:ext cx="9067800" cy="1135063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03" y="1782151"/>
            <a:ext cx="3862387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U:\Proiecte\Patrula de reciclare\Evaluare proiecte Patrula\Rapoarte\Bistrita\CSEI nr 1 Bistrita\CSEI 1 Bistrita_Distribuire pliant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4237804"/>
            <a:ext cx="3897313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U:\Proiecte\Patrula de reciclare\Evaluare proiecte Patrula\Rapoarte\Hunedoara\Gradi nr 7 Deva\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1762892"/>
            <a:ext cx="31686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9" descr="U:\Proiecte\Patrula de reciclare\Evaluare proiecte Patrula\Rapoarte\Timis\Gradi nr 24 Timisoara\gr PP nr. 24 Timisoara - marti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4202879"/>
            <a:ext cx="20320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2002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DIN-Regular-RO"/>
        <a:ea typeface="ヒラギノ角ゴ Pro W3"/>
        <a:cs typeface="ヒラギノ角ゴ Pro W3"/>
      </a:majorFont>
      <a:minorFont>
        <a:latin typeface="DIN-Regular-RO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Grande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Grande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174</TotalTime>
  <Words>1344</Words>
  <Application>Microsoft Office PowerPoint</Application>
  <PresentationFormat>On-screen Show (4:3)</PresentationFormat>
  <Paragraphs>178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Gabi Tranciuc</dc:creator>
  <cp:lastModifiedBy>Cristina</cp:lastModifiedBy>
  <cp:revision>22</cp:revision>
  <dcterms:created xsi:type="dcterms:W3CDTF">2012-09-20T07:19:16Z</dcterms:created>
  <dcterms:modified xsi:type="dcterms:W3CDTF">2013-02-01T09:20:59Z</dcterms:modified>
</cp:coreProperties>
</file>